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7" r:id="rId12"/>
    <p:sldId id="278" r:id="rId13"/>
    <p:sldId id="279" r:id="rId14"/>
    <p:sldId id="276" r:id="rId15"/>
    <p:sldId id="285" r:id="rId16"/>
    <p:sldId id="267" r:id="rId17"/>
    <p:sldId id="268" r:id="rId18"/>
    <p:sldId id="269" r:id="rId19"/>
    <p:sldId id="280" r:id="rId20"/>
    <p:sldId id="281" r:id="rId21"/>
    <p:sldId id="282" r:id="rId22"/>
    <p:sldId id="283" r:id="rId23"/>
    <p:sldId id="284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FF0066"/>
    <a:srgbClr val="006600"/>
    <a:srgbClr val="00FF00"/>
    <a:srgbClr val="00FFCC"/>
    <a:srgbClr val="FFFF00"/>
    <a:srgbClr val="0000FF"/>
    <a:srgbClr val="009900"/>
    <a:srgbClr val="9966FF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915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4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7" Type="http://schemas.openxmlformats.org/officeDocument/2006/relationships/image" Target="../media/image20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8C758-9CF1-43C7-B0A0-14BBEFEA5EBD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535848-1F88-4F6B-B7E6-F245DEA3F7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8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7DCB6-9F4C-44BC-8455-6ED0C4EDADF1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30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png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emf"/><Relationship Id="rId5" Type="http://schemas.openxmlformats.org/officeDocument/2006/relationships/image" Target="../media/image2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oleObject" Target="../embeddings/oleObject17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18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0.e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e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10" Type="http://schemas.openxmlformats.org/officeDocument/2006/relationships/image" Target="../media/image17.emf"/><Relationship Id="rId4" Type="http://schemas.openxmlformats.org/officeDocument/2006/relationships/image" Target="../media/image14.e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633281" y="228600"/>
            <a:ext cx="785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Προσχεδιασμός </a:t>
            </a:r>
            <a:r>
              <a:rPr lang="el-GR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Κυτταροστατικών</a:t>
            </a:r>
            <a:r>
              <a:rPr lang="el-GR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Ενώσεις Συναρμογής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799" y="2438400"/>
            <a:ext cx="17973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16 - Ορθογώνιο"/>
          <p:cNvSpPr/>
          <p:nvPr/>
        </p:nvSpPr>
        <p:spPr>
          <a:xfrm>
            <a:off x="3962400" y="33528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endParaRPr lang="en-US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20" name="19 - Ορθογώνιο"/>
          <p:cNvSpPr/>
          <p:nvPr/>
        </p:nvSpPr>
        <p:spPr>
          <a:xfrm>
            <a:off x="2209800" y="762000"/>
            <a:ext cx="5261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Προσχεδιασμός ενώσεων ανάλογων του </a:t>
            </a:r>
            <a:r>
              <a:rPr lang="en-US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Cisplatin</a:t>
            </a: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21" name="20 - Ορθογώνιο"/>
          <p:cNvSpPr/>
          <p:nvPr/>
        </p:nvSpPr>
        <p:spPr>
          <a:xfrm>
            <a:off x="381000" y="1226403"/>
            <a:ext cx="845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 στόχος του προσχεδιασμού </a:t>
            </a:r>
            <a:r>
              <a:rPr lang="el-GR" sz="16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κυτταροστατικών</a:t>
            </a:r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ενώσεων συναρμογής ανάλογων του </a:t>
            </a:r>
            <a:r>
              <a:rPr lang="en-US" sz="16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είναι </a:t>
            </a:r>
            <a:r>
              <a:rPr lang="el-GR" sz="1600" u="sng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διττός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Αφενός μεν θα πρέπει να είναι πιο δραστικά από αυτό αφετέρου δε λιγότερο τοξικά. Επίσης, θα πρέπει να εμφανίζουν καλύτερες ιδιότητες διαλυτότητας.</a:t>
            </a:r>
            <a:endParaRPr lang="en-US" sz="16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22" name="21 - Ορθογώνιο"/>
          <p:cNvSpPr/>
          <p:nvPr/>
        </p:nvSpPr>
        <p:spPr>
          <a:xfrm>
            <a:off x="1143000" y="3962400"/>
            <a:ext cx="115448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Επιλογές</a:t>
            </a: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23" name="22 - Στρογγυλεμένο ορθογώνιο"/>
          <p:cNvSpPr/>
          <p:nvPr/>
        </p:nvSpPr>
        <p:spPr>
          <a:xfrm>
            <a:off x="3657600" y="2362200"/>
            <a:ext cx="457200" cy="1066800"/>
          </a:xfrm>
          <a:prstGeom prst="roundRect">
            <a:avLst/>
          </a:prstGeom>
          <a:noFill/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23 - Ορθογώνιο"/>
          <p:cNvSpPr/>
          <p:nvPr/>
        </p:nvSpPr>
        <p:spPr>
          <a:xfrm>
            <a:off x="1219200" y="4419600"/>
            <a:ext cx="60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9900"/>
              </a:buClr>
              <a:buSzPct val="120000"/>
              <a:buFont typeface="Wingdings" pitchFamily="2" charset="2"/>
              <a:buChar char="v"/>
            </a:pPr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Αντικατάσταση των αποχωρούντων </a:t>
            </a:r>
            <a:r>
              <a:rPr lang="en-US" sz="16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(Leaving Group)</a:t>
            </a:r>
            <a:endParaRPr lang="en-US" sz="16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25" name="24 - Ορθογώνιο"/>
          <p:cNvSpPr/>
          <p:nvPr/>
        </p:nvSpPr>
        <p:spPr>
          <a:xfrm>
            <a:off x="1219200" y="4876800"/>
            <a:ext cx="7315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0000"/>
              </a:buClr>
              <a:buSzPct val="120000"/>
              <a:buFont typeface="Wingdings" pitchFamily="2" charset="2"/>
              <a:buChar char="v"/>
            </a:pPr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Αντικατάσταση των </a:t>
            </a:r>
            <a:r>
              <a:rPr lang="en-US" sz="16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‘ενεργού θραύσματος’ 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(Active Fragment)</a:t>
            </a:r>
            <a:endParaRPr lang="en-US" sz="16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27" name="26 - Στρογγυλεμένο ορθογώνιο"/>
          <p:cNvSpPr/>
          <p:nvPr/>
        </p:nvSpPr>
        <p:spPr>
          <a:xfrm>
            <a:off x="4953000" y="2362200"/>
            <a:ext cx="609600" cy="10668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27 - Έλλειψη"/>
          <p:cNvSpPr/>
          <p:nvPr/>
        </p:nvSpPr>
        <p:spPr>
          <a:xfrm>
            <a:off x="4267200" y="2667000"/>
            <a:ext cx="533400" cy="5334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28 - Ορθογώνιο"/>
          <p:cNvSpPr/>
          <p:nvPr/>
        </p:nvSpPr>
        <p:spPr>
          <a:xfrm>
            <a:off x="1219200" y="5376446"/>
            <a:ext cx="4191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00FF"/>
              </a:buClr>
              <a:buSzPct val="120000"/>
              <a:buFont typeface="Wingdings" pitchFamily="2" charset="2"/>
              <a:buChar char="v"/>
            </a:pPr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Αντικατάσταση του κεντρικού μετάλλου</a:t>
            </a:r>
            <a:endParaRPr lang="en-US" sz="1600" dirty="0">
              <a:solidFill>
                <a:srgbClr val="002060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20" grpId="0"/>
      <p:bldP spid="21" grpId="0"/>
      <p:bldP spid="22" grpId="0"/>
      <p:bldP spid="23" grpId="0" animBg="1"/>
      <p:bldP spid="24" grpId="0"/>
      <p:bldP spid="25" grpId="0"/>
      <p:bldP spid="27" grpId="0" animBg="1"/>
      <p:bldP spid="28" grpId="0" animBg="1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304800" y="76200"/>
            <a:ext cx="8610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Οκταεδρικά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θραύσματα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ML</a:t>
            </a:r>
            <a:r>
              <a:rPr lang="en-US" sz="1400" baseline="-250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(Μ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</a:t>
            </a:r>
            <a:r>
              <a:rPr lang="en-US" sz="1400" baseline="300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x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ισολοβικά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με επίπεδα τετραγωνικά θραύσματα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ML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n-2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(Μ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</a:t>
            </a:r>
            <a:r>
              <a:rPr lang="en-US" sz="1400" baseline="30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x+2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 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57200"/>
            <a:ext cx="465772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2286000" y="762000"/>
          <a:ext cx="4497388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CS ChemDraw Drawing" r:id="rId3" imgW="4496945" imgH="1075685" progId="ChemDraw.Document.6.0">
                  <p:embed/>
                </p:oleObj>
              </mc:Choice>
              <mc:Fallback>
                <p:oleObj name="CS ChemDraw Drawing" r:id="rId3" imgW="4496945" imgH="1075685" progId="ChemDraw.Document.6.0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762000"/>
                        <a:ext cx="4497388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5 - Ορθογώνιο"/>
          <p:cNvSpPr/>
          <p:nvPr/>
        </p:nvSpPr>
        <p:spPr>
          <a:xfrm>
            <a:off x="1752600" y="152400"/>
            <a:ext cx="5867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Ισολοβική</a:t>
            </a:r>
            <a:r>
              <a:rPr lang="el-G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αναλογία για </a:t>
            </a:r>
            <a:r>
              <a:rPr lang="el-GR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με </a:t>
            </a:r>
            <a:r>
              <a:rPr lang="el-GR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γουανίνη</a:t>
            </a:r>
            <a:r>
              <a:rPr lang="el-G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(</a:t>
            </a:r>
            <a:r>
              <a:rPr lang="en-US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Gua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)</a:t>
            </a:r>
            <a:endParaRPr lang="en-US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1066800" y="2057400"/>
            <a:ext cx="7239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6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Ισολοβική</a:t>
            </a:r>
            <a:r>
              <a:rPr lang="el-GR" sz="1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αναλογία αντικαρκινικών ενώσεων κασσιτέρου και </a:t>
            </a:r>
            <a:r>
              <a:rPr lang="el-GR" sz="16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endParaRPr lang="en-US" sz="1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76200" y="5576887"/>
          <a:ext cx="8877300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CS ChemDraw Drawing" r:id="rId5" imgW="8877006" imgH="519352" progId="ChemDraw.Document.6.0">
                  <p:embed/>
                </p:oleObj>
              </mc:Choice>
              <mc:Fallback>
                <p:oleObj name="CS ChemDraw Drawing" r:id="rId5" imgW="8877006" imgH="519352" progId="ChemDraw.Document.6.0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5576887"/>
                        <a:ext cx="8877300" cy="51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8 - Ορθογώνιο"/>
          <p:cNvSpPr/>
          <p:nvPr/>
        </p:nvSpPr>
        <p:spPr>
          <a:xfrm>
            <a:off x="3581400" y="5105400"/>
            <a:ext cx="205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600" b="1" dirty="0" err="1" smtClean="0">
                <a:solidFill>
                  <a:srgbClr val="FF0066"/>
                </a:solidFill>
                <a:latin typeface="Century" pitchFamily="18" charset="0"/>
                <a:cs typeface="Arial" pitchFamily="34" charset="0"/>
              </a:rPr>
              <a:t>Ισολοβική</a:t>
            </a:r>
            <a:r>
              <a:rPr lang="el-GR" sz="1600" b="1" dirty="0" smtClean="0">
                <a:solidFill>
                  <a:srgbClr val="FF0066"/>
                </a:solidFill>
                <a:latin typeface="Century" pitchFamily="18" charset="0"/>
                <a:cs typeface="Arial" pitchFamily="34" charset="0"/>
              </a:rPr>
              <a:t> αναλογία</a:t>
            </a:r>
            <a:endParaRPr lang="en-US" sz="16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- Ορθογώνιο"/>
          <p:cNvSpPr/>
          <p:nvPr/>
        </p:nvSpPr>
        <p:spPr>
          <a:xfrm>
            <a:off x="2743200" y="2514600"/>
            <a:ext cx="3886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6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Αντικαρκινικές ενώσεις του κασσιτέρου</a:t>
            </a:r>
            <a:endParaRPr lang="en-US" sz="16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- Ορθογώνιο"/>
          <p:cNvSpPr/>
          <p:nvPr/>
        </p:nvSpPr>
        <p:spPr>
          <a:xfrm>
            <a:off x="914400" y="2945249"/>
            <a:ext cx="7620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Γενικά, οι αντικαρκινικές ενώσεις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μπορούν να καταταγούν σε τέσσερεις κατηγορίες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:</a:t>
            </a:r>
          </a:p>
          <a:p>
            <a:pPr marL="400050" indent="-400050" algn="just">
              <a:buAutoNum type="romanLcParenBoth"/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SnX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·L</a:t>
            </a:r>
          </a:p>
          <a:p>
            <a:pPr marL="400050" indent="-400050" algn="just">
              <a:buAutoNum type="romanLcParenBoth"/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3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SnX</a:t>
            </a:r>
          </a:p>
          <a:p>
            <a:pPr marL="400050" indent="-400050" algn="just">
              <a:buAutoNum type="romanLcParenBoth"/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RSnX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3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</a:t>
            </a:r>
            <a:endParaRPr lang="en-US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  <a:p>
            <a:pPr marL="400050" indent="-400050" algn="just">
              <a:buAutoNum type="romanLcParenBoth"/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RSnX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4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·L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13 - Ευθεία γραμμή σύνδεσης"/>
          <p:cNvCxnSpPr/>
          <p:nvPr/>
        </p:nvCxnSpPr>
        <p:spPr>
          <a:xfrm>
            <a:off x="1371600" y="3429000"/>
            <a:ext cx="914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- Ορθογώνιο"/>
          <p:cNvSpPr/>
          <p:nvPr/>
        </p:nvSpPr>
        <p:spPr>
          <a:xfrm>
            <a:off x="749153" y="4114800"/>
            <a:ext cx="78614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Οι ενώσεις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είναι δραστικές μόνον έναντι ενός τύπου όγκου (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P388).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Θεωρείται ότι δρουν</a:t>
            </a:r>
          </a:p>
          <a:p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παρόμοια με τις ενώσεις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δηλαδή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υδρολύονται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χάνοντας τα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L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ή ακόμη και τα Χ.</a:t>
            </a:r>
          </a:p>
          <a:p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Συνεπώς, τα ‘ενεργά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θραύσματά΄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τους θα είναι τα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SnX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R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Sn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ή και 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685800" y="76200"/>
            <a:ext cx="7848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600" b="1" dirty="0" err="1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Ισολοβική</a:t>
            </a:r>
            <a:r>
              <a:rPr lang="el-GR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αναλογία αντικαρκινικών </a:t>
            </a:r>
            <a:r>
              <a:rPr lang="el-GR" sz="1600" b="1" dirty="0" err="1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μεταλλοκένιων</a:t>
            </a:r>
            <a:r>
              <a:rPr lang="el-GR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και ενώσεων του </a:t>
            </a:r>
            <a:r>
              <a:rPr lang="el-GR" sz="1600" b="1" dirty="0" err="1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endParaRPr lang="en-US" sz="16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2590800" y="533400"/>
            <a:ext cx="3886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600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Αντικαρκινικές ενώσεις </a:t>
            </a:r>
            <a:r>
              <a:rPr lang="el-GR" sz="1600" dirty="0" err="1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μεταλλοκένιων</a:t>
            </a:r>
            <a:endParaRPr lang="en-US" sz="1600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2514600" y="1066800"/>
            <a:ext cx="3886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μεταλλοκένια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είναι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σύμπλοκες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ενώσεις ενός μετάλλου με Αρ.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Οξ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ΙΙ και δυο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ανιόντων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κυκλοπενταδιένιου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(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5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H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5</a:t>
            </a:r>
            <a:r>
              <a:rPr lang="en-US" sz="1400" baseline="30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Cp).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8468" y="2666999"/>
            <a:ext cx="1166132" cy="1314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838200"/>
            <a:ext cx="68131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Ορθογώνιο"/>
          <p:cNvSpPr/>
          <p:nvPr/>
        </p:nvSpPr>
        <p:spPr>
          <a:xfrm>
            <a:off x="685800" y="2133600"/>
            <a:ext cx="7848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Η καλύτερη αντικαρκινική δράση έχει παρατηρηθεί για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μεταλλοκένια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με Μ =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Ti, V,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Nb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ή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Mo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2667000"/>
            <a:ext cx="1447800" cy="1406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0600" y="2590800"/>
            <a:ext cx="1143000" cy="1303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7000" y="2590799"/>
            <a:ext cx="1295400" cy="1336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- Ορθογώνιο"/>
          <p:cNvSpPr/>
          <p:nvPr/>
        </p:nvSpPr>
        <p:spPr>
          <a:xfrm>
            <a:off x="685800" y="4267200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Μελέτες έδειξαν ότι ο τρόπος αντικαρκινικής δράσης των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μεταλλοκενίων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πρέπει να μοιάζει με εκείνον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-DDP (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‘ενεργό θραύσμα’ [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Cp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M]</a:t>
            </a:r>
            <a:r>
              <a:rPr lang="en-US" sz="1400" baseline="30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2+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).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- Ορθογώνιο"/>
          <p:cNvSpPr/>
          <p:nvPr/>
        </p:nvSpPr>
        <p:spPr>
          <a:xfrm>
            <a:off x="3581400" y="4919246"/>
            <a:ext cx="205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600" b="1" dirty="0" err="1" smtClean="0">
                <a:solidFill>
                  <a:srgbClr val="006666"/>
                </a:solidFill>
                <a:latin typeface="Century" pitchFamily="18" charset="0"/>
                <a:cs typeface="Arial" pitchFamily="34" charset="0"/>
              </a:rPr>
              <a:t>Ισολοβική</a:t>
            </a:r>
            <a:r>
              <a:rPr lang="el-GR" sz="1600" b="1" dirty="0" smtClean="0">
                <a:solidFill>
                  <a:srgbClr val="006666"/>
                </a:solidFill>
                <a:latin typeface="Century" pitchFamily="18" charset="0"/>
                <a:cs typeface="Arial" pitchFamily="34" charset="0"/>
              </a:rPr>
              <a:t> αναλογία</a:t>
            </a:r>
            <a:endParaRPr lang="en-US" sz="1600" b="1" dirty="0">
              <a:solidFill>
                <a:srgbClr val="006666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2633663" y="5410200"/>
          <a:ext cx="40719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CS ChemDraw Drawing" r:id="rId8" imgW="4071788" imgH="500997" progId="ChemDraw.Document.6.0">
                  <p:embed/>
                </p:oleObj>
              </mc:Choice>
              <mc:Fallback>
                <p:oleObj name="CS ChemDraw Drawing" r:id="rId8" imgW="4071788" imgH="500997" progId="ChemDraw.Document.6.0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3663" y="5410200"/>
                        <a:ext cx="4071937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914400" y="76200"/>
            <a:ext cx="7543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6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Ισολοβική</a:t>
            </a:r>
            <a:r>
              <a:rPr lang="el-GR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αναλογία αντικαρκινικών ενώσεων ρουθηνίου και του </a:t>
            </a:r>
            <a:r>
              <a:rPr lang="el-GR" sz="16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endParaRPr lang="en-US" sz="1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Αριστερό-δεξιό βέλος"/>
          <p:cNvSpPr/>
          <p:nvPr/>
        </p:nvSpPr>
        <p:spPr>
          <a:xfrm>
            <a:off x="2971800" y="4036874"/>
            <a:ext cx="3124200" cy="762000"/>
          </a:xfrm>
          <a:prstGeom prst="leftRightArrow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4 - TextBox"/>
          <p:cNvSpPr txBox="1"/>
          <p:nvPr/>
        </p:nvSpPr>
        <p:spPr>
          <a:xfrm>
            <a:off x="1305666" y="379274"/>
            <a:ext cx="6771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Ποιοτικές &amp; Ποσοτικές Σχέσεις Δομής – Δραστικότητας/Ιδιότητας </a:t>
            </a:r>
            <a:endParaRPr lang="en-US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1066800" y="988874"/>
            <a:ext cx="7609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Qualitative or Quantitative Structure Activity Relationships (QSAR)</a:t>
            </a:r>
          </a:p>
          <a:p>
            <a:r>
              <a:rPr lang="en-US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Qualitative or Quantitative Structure Property Relationships (QSPR)</a:t>
            </a:r>
          </a:p>
        </p:txBody>
      </p:sp>
      <p:sp>
        <p:nvSpPr>
          <p:cNvPr id="7" name="6 - TextBox"/>
          <p:cNvSpPr txBox="1"/>
          <p:nvPr/>
        </p:nvSpPr>
        <p:spPr>
          <a:xfrm>
            <a:off x="0" y="1942743"/>
            <a:ext cx="9135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Εξαγωγή μαθηματικών σχέσεων μεταξύ παραμέτρων (</a:t>
            </a:r>
            <a:r>
              <a:rPr lang="en-US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descriptors) </a:t>
            </a:r>
            <a:r>
              <a:rPr lang="el-GR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της δομής των μορίων</a:t>
            </a:r>
          </a:p>
          <a:p>
            <a:pPr algn="ctr"/>
            <a:r>
              <a:rPr lang="el-GR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και ορισμένων ιδιοτήτων τους ή ακόμη και της δραστικότητάς τους. </a:t>
            </a:r>
            <a:endParaRPr lang="en-US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- TextBox"/>
          <p:cNvSpPr txBox="1"/>
          <p:nvPr/>
        </p:nvSpPr>
        <p:spPr>
          <a:xfrm>
            <a:off x="3067492" y="4189274"/>
            <a:ext cx="2980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Παράμετροι (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Descriptors)</a:t>
            </a:r>
          </a:p>
        </p:txBody>
      </p:sp>
      <p:sp>
        <p:nvSpPr>
          <p:cNvPr id="9" name="8 - TextBox"/>
          <p:cNvSpPr txBox="1"/>
          <p:nvPr/>
        </p:nvSpPr>
        <p:spPr>
          <a:xfrm>
            <a:off x="6082752" y="4189274"/>
            <a:ext cx="2352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Ηλεκτρονιακή</a:t>
            </a:r>
            <a:r>
              <a:rPr lang="el-G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Δομή</a:t>
            </a:r>
            <a:endParaRPr lang="en-US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- TextBox"/>
          <p:cNvSpPr txBox="1"/>
          <p:nvPr/>
        </p:nvSpPr>
        <p:spPr>
          <a:xfrm>
            <a:off x="721388" y="4189274"/>
            <a:ext cx="2102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Γεωμετρική Δομή</a:t>
            </a:r>
            <a:endParaRPr lang="en-US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- TextBox"/>
          <p:cNvSpPr txBox="1"/>
          <p:nvPr/>
        </p:nvSpPr>
        <p:spPr>
          <a:xfrm>
            <a:off x="457200" y="4646474"/>
            <a:ext cx="259404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Μήκη Δεσμών</a:t>
            </a:r>
          </a:p>
          <a:p>
            <a:pPr algn="ctr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Γωνίες Δεσμών</a:t>
            </a:r>
          </a:p>
          <a:p>
            <a:pPr algn="ctr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Δίεδρες Γωνίες Δεσμών</a:t>
            </a:r>
          </a:p>
          <a:p>
            <a:pPr algn="ctr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Γωνίες Κώνου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Tolman</a:t>
            </a:r>
            <a:endParaRPr lang="el-G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Μοριακός Όγκος</a:t>
            </a:r>
            <a:endParaRPr lang="el-GR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κ. ά.</a:t>
            </a:r>
            <a:endParaRPr lang="en-US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- TextBox"/>
          <p:cNvSpPr txBox="1"/>
          <p:nvPr/>
        </p:nvSpPr>
        <p:spPr>
          <a:xfrm>
            <a:off x="5846267" y="4646474"/>
            <a:ext cx="278871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Φορτία Ατόμων</a:t>
            </a:r>
          </a:p>
          <a:p>
            <a:pPr algn="ctr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Ηλεκτροστατικό Δυναμικό</a:t>
            </a:r>
          </a:p>
          <a:p>
            <a:pPr algn="ctr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Ενέργειες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HOMO-LUMO</a:t>
            </a:r>
          </a:p>
          <a:p>
            <a:pPr algn="ctr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Ενέργειες Δεσμών</a:t>
            </a:r>
          </a:p>
          <a:p>
            <a:pPr algn="ctr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Φράγματα Περιστροφής</a:t>
            </a:r>
          </a:p>
          <a:p>
            <a:pPr algn="ctr"/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κ. ά.</a:t>
            </a:r>
          </a:p>
        </p:txBody>
      </p:sp>
      <p:sp>
        <p:nvSpPr>
          <p:cNvPr id="13" name="12 - TextBox"/>
          <p:cNvSpPr txBox="1"/>
          <p:nvPr/>
        </p:nvSpPr>
        <p:spPr>
          <a:xfrm>
            <a:off x="3058668" y="2743200"/>
            <a:ext cx="2961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Δραστικότητα = </a:t>
            </a:r>
            <a:r>
              <a:rPr lang="en-US" sz="1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</a:t>
            </a:r>
            <a:r>
              <a:rPr lang="en-US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el-GR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παράμετρος)</a:t>
            </a:r>
          </a:p>
          <a:p>
            <a:pPr algn="ctr"/>
            <a:r>
              <a:rPr lang="en-US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Activity = </a:t>
            </a:r>
            <a:r>
              <a:rPr lang="en-US" sz="1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</a:t>
            </a:r>
            <a:r>
              <a:rPr lang="en-US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(descriptor)</a:t>
            </a:r>
            <a:r>
              <a:rPr lang="el-GR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1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0999"/>
            <a:ext cx="9144000" cy="5508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7950" y="559853"/>
            <a:ext cx="4210050" cy="6298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- Ορθογώνιο"/>
          <p:cNvSpPr/>
          <p:nvPr/>
        </p:nvSpPr>
        <p:spPr>
          <a:xfrm>
            <a:off x="2331617" y="76200"/>
            <a:ext cx="5059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Βιολογικοί Δείκτες Αντικαρκινικής Δραστικότητας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57200"/>
            <a:ext cx="260985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990600"/>
            <a:ext cx="36576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- Ορθογώνιο"/>
          <p:cNvSpPr/>
          <p:nvPr/>
        </p:nvSpPr>
        <p:spPr>
          <a:xfrm>
            <a:off x="3400287" y="76200"/>
            <a:ext cx="2771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Παράμετροι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(Descriptors)</a:t>
            </a:r>
            <a:endParaRPr lang="en-US" i="1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5334000"/>
            <a:ext cx="29718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200" y="3002658"/>
            <a:ext cx="9144000" cy="370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5291"/>
            <a:ext cx="3733800" cy="249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5 - Ομάδα"/>
          <p:cNvGrpSpPr/>
          <p:nvPr/>
        </p:nvGrpSpPr>
        <p:grpSpPr>
          <a:xfrm>
            <a:off x="3810000" y="0"/>
            <a:ext cx="5095875" cy="2914650"/>
            <a:chOff x="3810000" y="0"/>
            <a:chExt cx="5095875" cy="2914650"/>
          </a:xfrm>
        </p:grpSpPr>
        <p:pic>
          <p:nvPicPr>
            <p:cNvPr id="2867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62400" y="0"/>
              <a:ext cx="4943475" cy="2914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10000" y="914400"/>
              <a:ext cx="2571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8" name="7 - Ευθεία γραμμή σύνδεσης"/>
          <p:cNvCxnSpPr/>
          <p:nvPr/>
        </p:nvCxnSpPr>
        <p:spPr>
          <a:xfrm>
            <a:off x="5334000" y="2438400"/>
            <a:ext cx="2667000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- Ευθεία γραμμή σύνδεσης"/>
          <p:cNvCxnSpPr/>
          <p:nvPr/>
        </p:nvCxnSpPr>
        <p:spPr>
          <a:xfrm>
            <a:off x="5486400" y="685800"/>
            <a:ext cx="2667000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- Ευθύγραμμο βέλος σύνδεσης"/>
          <p:cNvCxnSpPr/>
          <p:nvPr/>
        </p:nvCxnSpPr>
        <p:spPr>
          <a:xfrm>
            <a:off x="6629400" y="685800"/>
            <a:ext cx="0" cy="1752600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- Ορθογώνιο"/>
          <p:cNvSpPr/>
          <p:nvPr/>
        </p:nvSpPr>
        <p:spPr>
          <a:xfrm>
            <a:off x="6620550" y="1447800"/>
            <a:ext cx="397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b="1" baseline="-25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4280" y="838200"/>
            <a:ext cx="484632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95600" cy="193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3951617" y="468868"/>
            <a:ext cx="45645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Ενέργεια Διάσπασης, </a:t>
            </a:r>
            <a:r>
              <a:rPr lang="en-US" sz="16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1600" baseline="-25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του δεσμού 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Pt-(N</a:t>
            </a:r>
            <a:r>
              <a:rPr lang="en-US" sz="1600" baseline="-25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Gua</a:t>
            </a:r>
            <a:endParaRPr lang="en-US" sz="1600" i="1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3600"/>
            <a:ext cx="3048000" cy="2204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Ορθογώνιο"/>
          <p:cNvSpPr/>
          <p:nvPr/>
        </p:nvSpPr>
        <p:spPr>
          <a:xfrm>
            <a:off x="533400" y="1828800"/>
            <a:ext cx="81090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Ισόπυκνες</a:t>
            </a:r>
            <a:r>
              <a:rPr lang="el-GR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επιφάνειες συσχέτισης βιολογικών παραμέτρων με επιλεγμένους 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descriptors</a:t>
            </a:r>
            <a:endParaRPr lang="en-US" sz="1600" i="1" dirty="0"/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2133600"/>
            <a:ext cx="3048000" cy="2162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34100" y="2133600"/>
            <a:ext cx="2933700" cy="2148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9700" y="4391025"/>
            <a:ext cx="65913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330778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31 - Ελλειψοειδής επεξήγηση"/>
          <p:cNvSpPr/>
          <p:nvPr/>
        </p:nvSpPr>
        <p:spPr>
          <a:xfrm>
            <a:off x="3429000" y="1524000"/>
            <a:ext cx="5715000" cy="5105400"/>
          </a:xfrm>
          <a:prstGeom prst="wedgeEllipseCallout">
            <a:avLst>
              <a:gd name="adj1" fmla="val -60737"/>
              <a:gd name="adj2" fmla="val -30920"/>
            </a:avLst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3 - TextBox"/>
          <p:cNvSpPr txBox="1"/>
          <p:nvPr/>
        </p:nvSpPr>
        <p:spPr>
          <a:xfrm>
            <a:off x="3810000" y="118646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‘Ενεργό Θραύσμα’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20" name="19 - Ορθογώνιο"/>
          <p:cNvSpPr/>
          <p:nvPr/>
        </p:nvSpPr>
        <p:spPr>
          <a:xfrm>
            <a:off x="0" y="533401"/>
            <a:ext cx="274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Αλληλεπίδραση με το 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</a:t>
            </a:r>
            <a:endParaRPr lang="en-US" sz="1600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191000" y="533400"/>
          <a:ext cx="1071563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CS ChemDraw Drawing" r:id="rId4" imgW="1071125" imgH="802782" progId="ChemDraw.Document.6.0">
                  <p:embed/>
                </p:oleObj>
              </mc:Choice>
              <mc:Fallback>
                <p:oleObj name="CS ChemDraw Drawing" r:id="rId4" imgW="1071125" imgH="802782" progId="ChemDraw.Document.6.0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533400"/>
                        <a:ext cx="1071563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267200" y="3671887"/>
          <a:ext cx="1468437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CS ChemDraw Drawing" r:id="rId6" imgW="1469018" imgH="1128862" progId="ChemDraw.Document.6.0">
                  <p:embed/>
                </p:oleObj>
              </mc:Choice>
              <mc:Fallback>
                <p:oleObj name="CS ChemDraw Drawing" r:id="rId6" imgW="1469018" imgH="1128862" progId="ChemDraw.Document.6.0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3671887"/>
                        <a:ext cx="1468437" cy="1128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26 - Ορθογώνιο"/>
          <p:cNvSpPr/>
          <p:nvPr/>
        </p:nvSpPr>
        <p:spPr>
          <a:xfrm>
            <a:off x="5029200" y="1676400"/>
            <a:ext cx="2362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b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Αλληλεπίδραση ΜΟ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28" name="27 - Ορθογώνιο"/>
          <p:cNvSpPr/>
          <p:nvPr/>
        </p:nvSpPr>
        <p:spPr>
          <a:xfrm>
            <a:off x="4572000" y="4800600"/>
            <a:ext cx="8382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LUMO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5181600" y="2114550"/>
          <a:ext cx="338137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CS ChemDraw Drawing" r:id="rId8" imgW="3381279" imgH="1772114" progId="ChemDraw.Document.6.0">
                  <p:embed/>
                </p:oleObj>
              </mc:Choice>
              <mc:Fallback>
                <p:oleObj name="CS ChemDraw Drawing" r:id="rId8" imgW="3381279" imgH="1772114" progId="ChemDraw.Document.6.0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2114550"/>
                        <a:ext cx="3381375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5562600" y="3962400"/>
          <a:ext cx="2586037" cy="199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CS ChemDraw Drawing" r:id="rId10" imgW="2585764" imgH="1999128" progId="ChemDraw.Document.6.0">
                  <p:embed/>
                </p:oleObj>
              </mc:Choice>
              <mc:Fallback>
                <p:oleObj name="CS ChemDraw Drawing" r:id="rId10" imgW="2585764" imgH="1999128" progId="ChemDraw.Document.6.0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962400"/>
                        <a:ext cx="2586037" cy="199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28 - Ορθογώνιο"/>
          <p:cNvSpPr/>
          <p:nvPr/>
        </p:nvSpPr>
        <p:spPr>
          <a:xfrm>
            <a:off x="6019800" y="3581400"/>
            <a:ext cx="8382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00FF"/>
                </a:solidFill>
                <a:latin typeface="Century" pitchFamily="18" charset="0"/>
                <a:cs typeface="Arial" pitchFamily="34" charset="0"/>
              </a:rPr>
              <a:t>HOMO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30" name="29 - Ορθογώνιο"/>
          <p:cNvSpPr/>
          <p:nvPr/>
        </p:nvSpPr>
        <p:spPr>
          <a:xfrm>
            <a:off x="6096000" y="5867400"/>
            <a:ext cx="8382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00FF"/>
                </a:solidFill>
                <a:latin typeface="Century" pitchFamily="18" charset="0"/>
                <a:cs typeface="Arial" pitchFamily="34" charset="0"/>
              </a:rPr>
              <a:t>HOMO</a:t>
            </a:r>
            <a:endParaRPr lang="en-US" sz="1400" b="1" dirty="0">
              <a:solidFill>
                <a:srgbClr val="0000FF"/>
              </a:solidFill>
            </a:endParaRPr>
          </a:p>
        </p:txBody>
      </p:sp>
      <p:cxnSp>
        <p:nvCxnSpPr>
          <p:cNvPr id="34" name="33 - Ευθεία γραμμή σύνδεσης"/>
          <p:cNvCxnSpPr/>
          <p:nvPr/>
        </p:nvCxnSpPr>
        <p:spPr>
          <a:xfrm>
            <a:off x="5638800" y="3810000"/>
            <a:ext cx="0" cy="838200"/>
          </a:xfrm>
          <a:prstGeom prst="line">
            <a:avLst/>
          </a:prstGeom>
          <a:ln w="28575">
            <a:solidFill>
              <a:srgbClr val="0066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" grpId="0"/>
      <p:bldP spid="20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914400"/>
            <a:ext cx="7086600" cy="411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- Ορθογώνιο"/>
          <p:cNvSpPr/>
          <p:nvPr/>
        </p:nvSpPr>
        <p:spPr>
          <a:xfrm>
            <a:off x="152400" y="228600"/>
            <a:ext cx="88729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Ενεργειακό Διάγραμμα Αλληλεπίδρασης Τροχιακών κατά το σχηματισμό του δεσμού 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Pt-(N</a:t>
            </a:r>
            <a:r>
              <a:rPr lang="en-US" sz="1600" baseline="-25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Gua</a:t>
            </a:r>
            <a:endParaRPr lang="en-US" sz="1600" i="1" dirty="0"/>
          </a:p>
        </p:txBody>
      </p:sp>
      <p:sp>
        <p:nvSpPr>
          <p:cNvPr id="6" name="5 - Ορθογώνιο"/>
          <p:cNvSpPr/>
          <p:nvPr/>
        </p:nvSpPr>
        <p:spPr>
          <a:xfrm>
            <a:off x="2126423" y="4419600"/>
            <a:ext cx="46553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σ δεσμός 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l-GR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23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a’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Gua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8a’ Pt  &amp; </a:t>
            </a:r>
            <a:r>
              <a:rPr lang="el-GR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22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a’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Gua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8a’ Pt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038600" cy="3626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- Ορθογώνιο"/>
          <p:cNvSpPr/>
          <p:nvPr/>
        </p:nvSpPr>
        <p:spPr>
          <a:xfrm>
            <a:off x="3657600" y="0"/>
            <a:ext cx="31467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Αντιδράσεις Υδρόλυσης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cis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-DDP</a:t>
            </a:r>
            <a:endParaRPr lang="en-US" sz="1600" i="1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600075"/>
            <a:ext cx="47625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1050" y="381000"/>
            <a:ext cx="15811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695700"/>
            <a:ext cx="836295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785327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- Ορθογώνιο"/>
          <p:cNvSpPr/>
          <p:nvPr/>
        </p:nvSpPr>
        <p:spPr>
          <a:xfrm>
            <a:off x="1371600" y="118646"/>
            <a:ext cx="65595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Αντιδράσεις Σχηματισμού </a:t>
            </a:r>
            <a:r>
              <a:rPr lang="el-GR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Μονοδραστικών</a:t>
            </a:r>
            <a:r>
              <a:rPr lang="el-GR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και </a:t>
            </a:r>
            <a:r>
              <a:rPr lang="el-GR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Διδραστικών</a:t>
            </a:r>
            <a:r>
              <a:rPr lang="el-GR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Adducts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577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0"/>
            <a:ext cx="16002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28600"/>
            <a:ext cx="40100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886200"/>
            <a:ext cx="84201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2895600" y="762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Μοντέλο </a:t>
            </a:r>
            <a:r>
              <a:rPr lang="el-GR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Ισολοβικής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Αναλογίας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1371600" y="391180"/>
            <a:ext cx="6705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Ένα χρήσιμο εργαλείο για τον προσχεδιασμό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κυτταροστατικών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ενώσεων συναρμογής ανάλογων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είναι το μοντέλο της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ισολοβικής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αναλογίας.</a:t>
            </a:r>
            <a:endParaRPr lang="en-US" sz="1400" dirty="0">
              <a:solidFill>
                <a:srgbClr val="002060"/>
              </a:solidFill>
              <a:latin typeface="Century" pitchFamily="18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28600" y="1066800"/>
          <a:ext cx="4102100" cy="285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CS ChemDraw Drawing" r:id="rId3" imgW="4102291" imgH="2851038" progId="ChemDraw.Document.6.0">
                  <p:embed/>
                </p:oleObj>
              </mc:Choice>
              <mc:Fallback>
                <p:oleObj name="CS ChemDraw Drawing" r:id="rId3" imgW="4102291" imgH="2851038" progId="ChemDraw.Document.6.0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066800"/>
                        <a:ext cx="4102100" cy="285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572000" y="1066800"/>
          <a:ext cx="4208463" cy="284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CS ChemDraw Drawing" r:id="rId5" imgW="4208918" imgH="2841861" progId="ChemDraw.Document.6.0">
                  <p:embed/>
                </p:oleObj>
              </mc:Choice>
              <mc:Fallback>
                <p:oleObj name="CS ChemDraw Drawing" r:id="rId5" imgW="4208918" imgH="2841861" progId="ChemDraw.Document.6.0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066800"/>
                        <a:ext cx="4208463" cy="284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8 - Ορθογώνιο"/>
          <p:cNvSpPr/>
          <p:nvPr/>
        </p:nvSpPr>
        <p:spPr>
          <a:xfrm>
            <a:off x="304800" y="3962400"/>
            <a:ext cx="3581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ML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5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ML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4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ML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3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διαθέτουν μια, δυο και τρείς κενές θέσεις αντίστοιχα στις οποίες μπορούν να συναρμοστούν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10" name="9 - Ορθογώνιο"/>
          <p:cNvSpPr/>
          <p:nvPr/>
        </p:nvSpPr>
        <p:spPr>
          <a:xfrm>
            <a:off x="4648200" y="3962400"/>
            <a:ext cx="4114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CH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3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CH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CH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μπορούν να σχηματίσουν ένα, δυο και τρείς δεσμούς αντίστοιχα.</a:t>
            </a:r>
            <a:endParaRPr lang="en-US" sz="14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11" name="10 - Ορθογώνιο"/>
          <p:cNvSpPr/>
          <p:nvPr/>
        </p:nvSpPr>
        <p:spPr>
          <a:xfrm>
            <a:off x="990600" y="5181600"/>
            <a:ext cx="7543800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Η ανάλογη ικανότητα σχηματισμού νέων δεσμών των δυο παραπάνω παραδειγμάτων μπορεί να εκφραστεί με όρους τροχιακών και ιδιαίτερα με βάση των αριθμό τους, το σχήμα τους και την κατοχή τους από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e.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Αυτό αποτελεί τη βάση του μοντέλου της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ισολοβικής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αναλογίας.</a:t>
            </a:r>
            <a:endParaRPr lang="en-US" sz="1400" dirty="0">
              <a:solidFill>
                <a:srgbClr val="002060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Ορθογώνιο"/>
          <p:cNvSpPr/>
          <p:nvPr/>
        </p:nvSpPr>
        <p:spPr>
          <a:xfrm>
            <a:off x="533400" y="228600"/>
            <a:ext cx="822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Δυο χημικά είδη που ονομάζουμε ‘θραύσματα’ (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fragments)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ισολοβικά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όταν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μετωπικά τους τροχιακά (συνήθως τα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HOMO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LUMO)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είναι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1219200" y="838201"/>
            <a:ext cx="1752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A50021"/>
              </a:buClr>
              <a:buSzPct val="120000"/>
              <a:buFont typeface="Wingdings" pitchFamily="2" charset="2"/>
              <a:buChar char="Ø"/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Ίδια σε αριθμό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1219200" y="1216223"/>
            <a:ext cx="2819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A50021"/>
              </a:buClr>
              <a:buSzPct val="120000"/>
              <a:buFont typeface="Wingdings" pitchFamily="2" charset="2"/>
              <a:buChar char="Ø"/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Διαθέτουν τον ίδιο αριθμό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e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- Ορθογώνιο"/>
          <p:cNvSpPr/>
          <p:nvPr/>
        </p:nvSpPr>
        <p:spPr>
          <a:xfrm>
            <a:off x="1219200" y="1597223"/>
            <a:ext cx="3124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A50021"/>
              </a:buClr>
              <a:buSzPct val="120000"/>
              <a:buFont typeface="Wingdings" pitchFamily="2" charset="2"/>
              <a:buChar char="Ø"/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Έχουν ίδιο σχήμα και συμμετρία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- Ορθογώνιο"/>
          <p:cNvSpPr/>
          <p:nvPr/>
        </p:nvSpPr>
        <p:spPr>
          <a:xfrm>
            <a:off x="1219200" y="1978223"/>
            <a:ext cx="3124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A50021"/>
              </a:buClr>
              <a:buSzPct val="120000"/>
              <a:buFont typeface="Wingdings" pitchFamily="2" charset="2"/>
              <a:buChar char="Ø"/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περίπου ίδιας ενέργειας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- TextBox"/>
          <p:cNvSpPr txBox="1"/>
          <p:nvPr/>
        </p:nvSpPr>
        <p:spPr>
          <a:xfrm>
            <a:off x="1447800" y="2404646"/>
            <a:ext cx="6629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Τροχιακά των ‘Θραυσμάτων’ σύμφωνα με τη θεωρία Σθένους - Δεσμού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81037" y="3214687"/>
          <a:ext cx="3357563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CS ChemDraw Drawing" r:id="rId3" imgW="3356985" imgH="976620" progId="ChemDraw.Document.6.0">
                  <p:embed/>
                </p:oleObj>
              </mc:Choice>
              <mc:Fallback>
                <p:oleObj name="CS ChemDraw Drawing" r:id="rId3" imgW="3356985" imgH="976620" progId="ChemDraw.Document.6.0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7" y="3214687"/>
                        <a:ext cx="3357563" cy="976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12 - Ορθογώνιο"/>
          <p:cNvSpPr/>
          <p:nvPr/>
        </p:nvSpPr>
        <p:spPr>
          <a:xfrm>
            <a:off x="914400" y="2819400"/>
            <a:ext cx="28194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Αδεσμικά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υβριδισμένα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τροχιακά</a:t>
            </a:r>
            <a:endParaRPr lang="en-US" sz="1400" dirty="0"/>
          </a:p>
        </p:txBody>
      </p:sp>
      <p:sp>
        <p:nvSpPr>
          <p:cNvPr id="25" name="24 - Δεξιό άγκιστρο"/>
          <p:cNvSpPr/>
          <p:nvPr/>
        </p:nvSpPr>
        <p:spPr>
          <a:xfrm>
            <a:off x="5638800" y="3581400"/>
            <a:ext cx="457200" cy="1905000"/>
          </a:xfrm>
          <a:prstGeom prst="rightBrace">
            <a:avLst>
              <a:gd name="adj1" fmla="val 12811"/>
              <a:gd name="adj2" fmla="val 49284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28 - Ομάδα"/>
          <p:cNvGrpSpPr/>
          <p:nvPr/>
        </p:nvGrpSpPr>
        <p:grpSpPr>
          <a:xfrm>
            <a:off x="4419600" y="3581400"/>
            <a:ext cx="1232116" cy="2362200"/>
            <a:chOff x="4635284" y="3048000"/>
            <a:chExt cx="1232116" cy="2362200"/>
          </a:xfrm>
        </p:grpSpPr>
        <p:cxnSp>
          <p:nvCxnSpPr>
            <p:cNvPr id="15" name="14 - Ευθεία γραμμή σύνδεσης"/>
            <p:cNvCxnSpPr/>
            <p:nvPr/>
          </p:nvCxnSpPr>
          <p:spPr>
            <a:xfrm>
              <a:off x="5029200" y="48006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- Ευθεία γραμμή σύνδεσης"/>
            <p:cNvCxnSpPr/>
            <p:nvPr/>
          </p:nvCxnSpPr>
          <p:spPr>
            <a:xfrm>
              <a:off x="5029200" y="49530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- Ευθεία γραμμή σύνδεσης"/>
            <p:cNvCxnSpPr/>
            <p:nvPr/>
          </p:nvCxnSpPr>
          <p:spPr>
            <a:xfrm>
              <a:off x="5029200" y="51054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17 - Ευθεία γραμμή σύνδεσης"/>
            <p:cNvCxnSpPr/>
            <p:nvPr/>
          </p:nvCxnSpPr>
          <p:spPr>
            <a:xfrm>
              <a:off x="5029200" y="52578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18 - Ευθεία γραμμή σύνδεσης"/>
            <p:cNvCxnSpPr/>
            <p:nvPr/>
          </p:nvCxnSpPr>
          <p:spPr>
            <a:xfrm>
              <a:off x="5029200" y="54102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- Ευθεία γραμμή σύνδεσης"/>
            <p:cNvCxnSpPr/>
            <p:nvPr/>
          </p:nvCxnSpPr>
          <p:spPr>
            <a:xfrm>
              <a:off x="5029200" y="31242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- Ευθεία γραμμή σύνδεσης"/>
            <p:cNvCxnSpPr/>
            <p:nvPr/>
          </p:nvCxnSpPr>
          <p:spPr>
            <a:xfrm>
              <a:off x="5029200" y="32766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21 - Ευθεία γραμμή σύνδεσης"/>
            <p:cNvCxnSpPr/>
            <p:nvPr/>
          </p:nvCxnSpPr>
          <p:spPr>
            <a:xfrm>
              <a:off x="5029200" y="34290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23 - Ευθεία γραμμή σύνδεσης"/>
            <p:cNvCxnSpPr/>
            <p:nvPr/>
          </p:nvCxnSpPr>
          <p:spPr>
            <a:xfrm>
              <a:off x="5029200" y="38862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25 - Ορθογώνιο"/>
            <p:cNvSpPr/>
            <p:nvPr/>
          </p:nvSpPr>
          <p:spPr>
            <a:xfrm>
              <a:off x="4635284" y="4876800"/>
              <a:ext cx="3177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i="1" dirty="0" smtClean="0">
                  <a:latin typeface="Century" pitchFamily="18" charset="0"/>
                  <a:cs typeface="Arial" pitchFamily="34" charset="0"/>
                </a:rPr>
                <a:t>d</a:t>
              </a:r>
              <a:endParaRPr lang="en-US" b="1" i="1" dirty="0"/>
            </a:p>
          </p:txBody>
        </p:sp>
        <p:sp>
          <p:nvSpPr>
            <p:cNvPr id="27" name="26 - Ορθογώνιο"/>
            <p:cNvSpPr/>
            <p:nvPr/>
          </p:nvSpPr>
          <p:spPr>
            <a:xfrm>
              <a:off x="4635284" y="3657600"/>
              <a:ext cx="2920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i="1" dirty="0" smtClean="0">
                  <a:latin typeface="Century" pitchFamily="18" charset="0"/>
                  <a:cs typeface="Arial" pitchFamily="34" charset="0"/>
                </a:rPr>
                <a:t>s</a:t>
              </a:r>
              <a:endParaRPr lang="en-US" b="1" i="1" dirty="0"/>
            </a:p>
          </p:txBody>
        </p:sp>
        <p:sp>
          <p:nvSpPr>
            <p:cNvPr id="28" name="27 - Ορθογώνιο"/>
            <p:cNvSpPr/>
            <p:nvPr/>
          </p:nvSpPr>
          <p:spPr>
            <a:xfrm>
              <a:off x="4635284" y="3048000"/>
              <a:ext cx="3177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i="1" dirty="0" smtClean="0">
                  <a:latin typeface="Century" pitchFamily="18" charset="0"/>
                  <a:cs typeface="Arial" pitchFamily="34" charset="0"/>
                </a:rPr>
                <a:t>p</a:t>
              </a:r>
              <a:endParaRPr lang="en-US" b="1" i="1" dirty="0"/>
            </a:p>
          </p:txBody>
        </p:sp>
      </p:grpSp>
      <p:grpSp>
        <p:nvGrpSpPr>
          <p:cNvPr id="46" name="45 - Ομάδα"/>
          <p:cNvGrpSpPr/>
          <p:nvPr/>
        </p:nvGrpSpPr>
        <p:grpSpPr>
          <a:xfrm>
            <a:off x="6781800" y="4038600"/>
            <a:ext cx="838200" cy="762000"/>
            <a:chOff x="6781800" y="3505200"/>
            <a:chExt cx="838200" cy="762000"/>
          </a:xfrm>
        </p:grpSpPr>
        <p:cxnSp>
          <p:nvCxnSpPr>
            <p:cNvPr id="30" name="29 - Ευθεία γραμμή σύνδεσης"/>
            <p:cNvCxnSpPr/>
            <p:nvPr/>
          </p:nvCxnSpPr>
          <p:spPr>
            <a:xfrm>
              <a:off x="6781800" y="36576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30 - Ευθεία γραμμή σύνδεσης"/>
            <p:cNvCxnSpPr/>
            <p:nvPr/>
          </p:nvCxnSpPr>
          <p:spPr>
            <a:xfrm>
              <a:off x="6781800" y="38100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31 - Ευθεία γραμμή σύνδεσης"/>
            <p:cNvCxnSpPr/>
            <p:nvPr/>
          </p:nvCxnSpPr>
          <p:spPr>
            <a:xfrm>
              <a:off x="6781800" y="39624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32 - Ευθεία γραμμή σύνδεσης"/>
            <p:cNvCxnSpPr/>
            <p:nvPr/>
          </p:nvCxnSpPr>
          <p:spPr>
            <a:xfrm>
              <a:off x="6781800" y="41148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33 - Ευθεία γραμμή σύνδεσης"/>
            <p:cNvCxnSpPr/>
            <p:nvPr/>
          </p:nvCxnSpPr>
          <p:spPr>
            <a:xfrm>
              <a:off x="6781800" y="42672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34 - Ευθεία γραμμή σύνδεσης"/>
            <p:cNvCxnSpPr/>
            <p:nvPr/>
          </p:nvCxnSpPr>
          <p:spPr>
            <a:xfrm>
              <a:off x="6781800" y="35052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46 - Ομάδα"/>
          <p:cNvGrpSpPr/>
          <p:nvPr/>
        </p:nvGrpSpPr>
        <p:grpSpPr>
          <a:xfrm>
            <a:off x="6781800" y="5638800"/>
            <a:ext cx="838200" cy="304800"/>
            <a:chOff x="6781800" y="5105400"/>
            <a:chExt cx="838200" cy="304800"/>
          </a:xfrm>
        </p:grpSpPr>
        <p:cxnSp>
          <p:nvCxnSpPr>
            <p:cNvPr id="39" name="38 - Ευθεία γραμμή σύνδεσης"/>
            <p:cNvCxnSpPr/>
            <p:nvPr/>
          </p:nvCxnSpPr>
          <p:spPr>
            <a:xfrm>
              <a:off x="6781800" y="51054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- Ευθεία γραμμή σύνδεσης"/>
            <p:cNvCxnSpPr/>
            <p:nvPr/>
          </p:nvCxnSpPr>
          <p:spPr>
            <a:xfrm>
              <a:off x="6781800" y="52578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40 - Ευθεία γραμμή σύνδεσης"/>
            <p:cNvCxnSpPr/>
            <p:nvPr/>
          </p:nvCxnSpPr>
          <p:spPr>
            <a:xfrm>
              <a:off x="6781800" y="5410200"/>
              <a:ext cx="838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41 - Ορθογώνιο"/>
          <p:cNvSpPr/>
          <p:nvPr/>
        </p:nvSpPr>
        <p:spPr>
          <a:xfrm>
            <a:off x="7620000" y="4114800"/>
            <a:ext cx="152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Έξι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υβριδισμένα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</a:t>
            </a:r>
            <a:r>
              <a:rPr lang="en-US" sz="1400" baseline="30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sp</a:t>
            </a:r>
            <a:r>
              <a:rPr lang="en-US" sz="1400" baseline="30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3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τροχιακά</a:t>
            </a:r>
            <a:endParaRPr lang="en-US" sz="1400" dirty="0"/>
          </a:p>
        </p:txBody>
      </p:sp>
      <p:sp>
        <p:nvSpPr>
          <p:cNvPr id="43" name="42 - Δεξιό βέλος"/>
          <p:cNvSpPr/>
          <p:nvPr/>
        </p:nvSpPr>
        <p:spPr>
          <a:xfrm>
            <a:off x="6172200" y="4343400"/>
            <a:ext cx="533400" cy="381000"/>
          </a:xfrm>
          <a:prstGeom prst="rightArrow">
            <a:avLst/>
          </a:prstGeom>
          <a:solidFill>
            <a:srgbClr val="00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43 - Ορθογώνιο"/>
          <p:cNvSpPr/>
          <p:nvPr/>
        </p:nvSpPr>
        <p:spPr>
          <a:xfrm>
            <a:off x="7620000" y="5486400"/>
            <a:ext cx="152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Τρία 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αδεσμικά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τροχιακά</a:t>
            </a:r>
            <a:endParaRPr lang="en-US" sz="1400" dirty="0"/>
          </a:p>
        </p:txBody>
      </p:sp>
      <p:sp>
        <p:nvSpPr>
          <p:cNvPr id="45" name="44 - Δεξιό βέλος"/>
          <p:cNvSpPr/>
          <p:nvPr/>
        </p:nvSpPr>
        <p:spPr>
          <a:xfrm>
            <a:off x="6172200" y="5562600"/>
            <a:ext cx="533400" cy="381000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47 - Ορθογώνιο"/>
          <p:cNvSpPr/>
          <p:nvPr/>
        </p:nvSpPr>
        <p:spPr>
          <a:xfrm>
            <a:off x="5334000" y="3124201"/>
            <a:ext cx="29718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Οκταεδρικό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Σύμπλοκο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([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</a:t>
            </a:r>
            <a:r>
              <a:rPr lang="en-US" sz="1400" baseline="30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6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CrL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6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])</a:t>
            </a:r>
            <a:endParaRPr lang="en-US" sz="1400" dirty="0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1066800" y="4343400"/>
          <a:ext cx="2366963" cy="245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CS ChemDraw Drawing" r:id="rId5" imgW="2366302" imgH="2457745" progId="ChemDraw.Document.6.0">
                  <p:embed/>
                </p:oleObj>
              </mc:Choice>
              <mc:Fallback>
                <p:oleObj name="CS ChemDraw Drawing" r:id="rId5" imgW="2366302" imgH="2457745" progId="ChemDraw.Document.6.0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343400"/>
                        <a:ext cx="2366963" cy="2457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3" grpId="0"/>
      <p:bldP spid="25" grpId="0" animBg="1"/>
      <p:bldP spid="42" grpId="0"/>
      <p:bldP spid="43" grpId="0" animBg="1"/>
      <p:bldP spid="44" grpId="0"/>
      <p:bldP spid="45" grpId="0" animBg="1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838200" y="469900"/>
          <a:ext cx="2862263" cy="334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CS ChemDraw Drawing" r:id="rId3" imgW="2861643" imgH="3340158" progId="ChemDraw.Document.6.0">
                  <p:embed/>
                </p:oleObj>
              </mc:Choice>
              <mc:Fallback>
                <p:oleObj name="CS ChemDraw Drawing" r:id="rId3" imgW="2861643" imgH="3340158" progId="ChemDraw.Document.6.0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69900"/>
                        <a:ext cx="2862263" cy="334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5638800" y="1295400"/>
          <a:ext cx="2133600" cy="1712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CS ChemDraw Drawing" r:id="rId5" imgW="1480896" imgH="1188518" progId="ChemDraw.Document.6.0">
                  <p:embed/>
                </p:oleObj>
              </mc:Choice>
              <mc:Fallback>
                <p:oleObj name="CS ChemDraw Drawing" r:id="rId5" imgW="1480896" imgH="1188518" progId="ChemDraw.Document.6.0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1295400"/>
                        <a:ext cx="2133600" cy="17128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7 - Ορθογώνιο"/>
          <p:cNvSpPr/>
          <p:nvPr/>
        </p:nvSpPr>
        <p:spPr>
          <a:xfrm>
            <a:off x="4602887" y="685800"/>
            <a:ext cx="4160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Συμβολισμός </a:t>
            </a:r>
            <a:r>
              <a:rPr lang="el-GR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Ισολοβικών</a:t>
            </a:r>
            <a:r>
              <a:rPr lang="el-GR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Θραυσμάτων</a:t>
            </a:r>
            <a:endParaRPr lang="en-US" dirty="0"/>
          </a:p>
        </p:txBody>
      </p:sp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5257800" y="3505200"/>
          <a:ext cx="3241006" cy="175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CS ChemDraw Drawing" r:id="rId7" imgW="2267233" imgH="1229547" progId="ChemDraw.Document.6.0">
                  <p:embed/>
                </p:oleObj>
              </mc:Choice>
              <mc:Fallback>
                <p:oleObj name="CS ChemDraw Drawing" r:id="rId7" imgW="2267233" imgH="1229547" progId="ChemDraw.Document.6.0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505200"/>
                        <a:ext cx="3241006" cy="175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1219200" y="0"/>
            <a:ext cx="716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Τροχιακά των ‘Θραυσμάτων’ σύμφωνα με τη θεωρία Μοριακών Τροχιακών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grpSp>
        <p:nvGrpSpPr>
          <p:cNvPr id="8" name="7 - Ομάδα"/>
          <p:cNvGrpSpPr/>
          <p:nvPr/>
        </p:nvGrpSpPr>
        <p:grpSpPr>
          <a:xfrm>
            <a:off x="152400" y="446088"/>
            <a:ext cx="3344786" cy="4125912"/>
            <a:chOff x="609600" y="990600"/>
            <a:chExt cx="3344786" cy="4125912"/>
          </a:xfrm>
        </p:grpSpPr>
        <p:graphicFrame>
          <p:nvGraphicFramePr>
            <p:cNvPr id="5122" name="Object 2"/>
            <p:cNvGraphicFramePr>
              <a:graphicFrameLocks noChangeAspect="1"/>
            </p:cNvGraphicFramePr>
            <p:nvPr/>
          </p:nvGraphicFramePr>
          <p:xfrm>
            <a:off x="609600" y="990600"/>
            <a:ext cx="2957513" cy="4125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0" name="CS ChemDraw Drawing" r:id="rId3" imgW="2957472" imgH="4126475" progId="ChemDraw.Document.6.0">
                    <p:embed/>
                  </p:oleObj>
                </mc:Choice>
                <mc:Fallback>
                  <p:oleObj name="CS ChemDraw Drawing" r:id="rId3" imgW="2957472" imgH="4126475" progId="ChemDraw.Document.6.0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9600" y="990600"/>
                          <a:ext cx="2957513" cy="41259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5 - Ορθογώνιο"/>
            <p:cNvSpPr/>
            <p:nvPr/>
          </p:nvSpPr>
          <p:spPr>
            <a:xfrm>
              <a:off x="3276600" y="4724400"/>
              <a:ext cx="30970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dirty="0" smtClean="0">
                  <a:latin typeface="Times New Roman" pitchFamily="18" charset="0"/>
                  <a:cs typeface="Times New Roman" pitchFamily="18" charset="0"/>
                </a:rPr>
                <a:t>σ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6 - Ορθογώνιο"/>
            <p:cNvSpPr/>
            <p:nvPr/>
          </p:nvSpPr>
          <p:spPr>
            <a:xfrm>
              <a:off x="3652700" y="4278868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dirty="0" smtClean="0">
                  <a:latin typeface="Times New Roman" pitchFamily="18" charset="0"/>
                  <a:cs typeface="Times New Roman" pitchFamily="18" charset="0"/>
                </a:rPr>
                <a:t>π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11 - Ομάδα"/>
          <p:cNvGrpSpPr/>
          <p:nvPr/>
        </p:nvGrpSpPr>
        <p:grpSpPr>
          <a:xfrm>
            <a:off x="76200" y="4724400"/>
            <a:ext cx="3657600" cy="2057400"/>
            <a:chOff x="76200" y="4724400"/>
            <a:chExt cx="3657600" cy="2057400"/>
          </a:xfrm>
        </p:grpSpPr>
        <p:sp>
          <p:nvSpPr>
            <p:cNvPr id="11" name="10 - Στρογγυλεμένο ορθογώνιο"/>
            <p:cNvSpPr/>
            <p:nvPr/>
          </p:nvSpPr>
          <p:spPr>
            <a:xfrm>
              <a:off x="76200" y="4724400"/>
              <a:ext cx="3657600" cy="2057400"/>
            </a:xfrm>
            <a:prstGeom prst="roundRect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5123" name="Object 3"/>
            <p:cNvGraphicFramePr>
              <a:graphicFrameLocks noChangeAspect="1"/>
            </p:cNvGraphicFramePr>
            <p:nvPr/>
          </p:nvGraphicFramePr>
          <p:xfrm>
            <a:off x="138113" y="4808538"/>
            <a:ext cx="3517900" cy="1489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1" name="CS ChemDraw Drawing" r:id="rId5" imgW="3518679" imgH="1488684" progId="ChemDraw.Document.6.0">
                    <p:embed/>
                  </p:oleObj>
                </mc:Choice>
                <mc:Fallback>
                  <p:oleObj name="CS ChemDraw Drawing" r:id="rId5" imgW="3518679" imgH="1488684" progId="ChemDraw.Document.6.0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8113" y="4808538"/>
                          <a:ext cx="3517900" cy="1489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4" name="Object 4"/>
            <p:cNvGraphicFramePr>
              <a:graphicFrameLocks noChangeAspect="1"/>
            </p:cNvGraphicFramePr>
            <p:nvPr/>
          </p:nvGraphicFramePr>
          <p:xfrm>
            <a:off x="609600" y="6324600"/>
            <a:ext cx="2743200" cy="436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2" name="CS ChemDraw Drawing" r:id="rId7" imgW="2046152" imgH="325810" progId="ChemDraw.Document.6.0">
                    <p:embed/>
                  </p:oleObj>
                </mc:Choice>
                <mc:Fallback>
                  <p:oleObj name="CS ChemDraw Drawing" r:id="rId7" imgW="2046152" imgH="325810" progId="ChemDraw.Document.6.0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9600" y="6324600"/>
                          <a:ext cx="2743200" cy="436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" name="13 - Ομάδα"/>
          <p:cNvGrpSpPr/>
          <p:nvPr/>
        </p:nvGrpSpPr>
        <p:grpSpPr>
          <a:xfrm>
            <a:off x="4343400" y="381000"/>
            <a:ext cx="4419600" cy="2819400"/>
            <a:chOff x="4267200" y="533400"/>
            <a:chExt cx="4419600" cy="2819400"/>
          </a:xfrm>
        </p:grpSpPr>
        <p:sp>
          <p:nvSpPr>
            <p:cNvPr id="13" name="12 - Στρογγυλεμένο ορθογώνιο"/>
            <p:cNvSpPr/>
            <p:nvPr/>
          </p:nvSpPr>
          <p:spPr>
            <a:xfrm>
              <a:off x="4267200" y="533400"/>
              <a:ext cx="4419600" cy="2819400"/>
            </a:xfrm>
            <a:prstGeom prst="roundRect">
              <a:avLst/>
            </a:prstGeom>
            <a:solidFill>
              <a:srgbClr val="00FFCC"/>
            </a:solidFill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5125" name="Object 5"/>
            <p:cNvGraphicFramePr>
              <a:graphicFrameLocks noChangeAspect="1"/>
            </p:cNvGraphicFramePr>
            <p:nvPr/>
          </p:nvGraphicFramePr>
          <p:xfrm>
            <a:off x="4418013" y="615950"/>
            <a:ext cx="4249737" cy="2212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3" name="CS ChemDraw Drawing" r:id="rId9" imgW="4249949" imgH="2212376" progId="ChemDraw.Document.6.0">
                    <p:embed/>
                  </p:oleObj>
                </mc:Choice>
                <mc:Fallback>
                  <p:oleObj name="CS ChemDraw Drawing" r:id="rId9" imgW="4249949" imgH="2212376" progId="ChemDraw.Document.6.0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8013" y="615950"/>
                          <a:ext cx="4249737" cy="22129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6" name="Object 6"/>
            <p:cNvGraphicFramePr>
              <a:graphicFrameLocks noChangeAspect="1"/>
            </p:cNvGraphicFramePr>
            <p:nvPr/>
          </p:nvGraphicFramePr>
          <p:xfrm>
            <a:off x="5029200" y="2761765"/>
            <a:ext cx="3124200" cy="4386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4" name="CS ChemDraw Drawing" r:id="rId11" imgW="2306915" imgH="324190" progId="ChemDraw.Document.6.0">
                    <p:embed/>
                  </p:oleObj>
                </mc:Choice>
                <mc:Fallback>
                  <p:oleObj name="CS ChemDraw Drawing" r:id="rId11" imgW="2306915" imgH="324190" progId="ChemDraw.Document.6.0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29200" y="2761765"/>
                          <a:ext cx="3124200" cy="4386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19 - Ομάδα"/>
          <p:cNvGrpSpPr/>
          <p:nvPr/>
        </p:nvGrpSpPr>
        <p:grpSpPr>
          <a:xfrm>
            <a:off x="3810000" y="3429000"/>
            <a:ext cx="5257800" cy="2676525"/>
            <a:chOff x="3733800" y="3581400"/>
            <a:chExt cx="5257800" cy="2676525"/>
          </a:xfrm>
        </p:grpSpPr>
        <p:sp>
          <p:nvSpPr>
            <p:cNvPr id="18" name="17 - Στρογγυλεμένο ορθογώνιο"/>
            <p:cNvSpPr/>
            <p:nvPr/>
          </p:nvSpPr>
          <p:spPr>
            <a:xfrm>
              <a:off x="3733800" y="3581400"/>
              <a:ext cx="5257800" cy="2667000"/>
            </a:xfrm>
            <a:prstGeom prst="roundRect">
              <a:avLst/>
            </a:prstGeom>
            <a:solidFill>
              <a:srgbClr val="00FF00"/>
            </a:solidFill>
            <a:ln w="5715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18 - Ομάδα"/>
            <p:cNvGrpSpPr/>
            <p:nvPr/>
          </p:nvGrpSpPr>
          <p:grpSpPr>
            <a:xfrm>
              <a:off x="3816350" y="3721100"/>
              <a:ext cx="5175250" cy="2536825"/>
              <a:chOff x="3810000" y="3721100"/>
              <a:chExt cx="5175250" cy="2536825"/>
            </a:xfrm>
          </p:grpSpPr>
          <p:graphicFrame>
            <p:nvGraphicFramePr>
              <p:cNvPr id="5128" name="Object 8"/>
              <p:cNvGraphicFramePr>
                <a:graphicFrameLocks noChangeAspect="1"/>
              </p:cNvGraphicFramePr>
              <p:nvPr/>
            </p:nvGraphicFramePr>
            <p:xfrm>
              <a:off x="3810000" y="3721100"/>
              <a:ext cx="5175250" cy="1993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35" name="CS ChemDraw Drawing" r:id="rId13" imgW="5175036" imgH="1994539" progId="ChemDraw.Document.6.0">
                      <p:embed/>
                    </p:oleObj>
                  </mc:Choice>
                  <mc:Fallback>
                    <p:oleObj name="CS ChemDraw Drawing" r:id="rId13" imgW="5175036" imgH="1994539" progId="ChemDraw.Document.6.0">
                      <p:embed/>
                      <p:pic>
                        <p:nvPicPr>
                          <p:cNvPr id="0" name="Picture 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10000" y="3721100"/>
                            <a:ext cx="5175250" cy="19939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129" name="Object 9"/>
              <p:cNvGraphicFramePr>
                <a:graphicFrameLocks noChangeAspect="1"/>
              </p:cNvGraphicFramePr>
              <p:nvPr/>
            </p:nvGraphicFramePr>
            <p:xfrm>
              <a:off x="4800600" y="5791200"/>
              <a:ext cx="3324271" cy="466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36" name="CS ChemDraw Drawing" r:id="rId15" imgW="2306915" imgH="324190" progId="ChemDraw.Document.6.0">
                      <p:embed/>
                    </p:oleObj>
                  </mc:Choice>
                  <mc:Fallback>
                    <p:oleObj name="CS ChemDraw Drawing" r:id="rId15" imgW="2306915" imgH="324190" progId="ChemDraw.Document.6.0">
                      <p:embed/>
                      <p:pic>
                        <p:nvPicPr>
                          <p:cNvPr id="0" name="Picture 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00600" y="5791200"/>
                            <a:ext cx="3324271" cy="4667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239" y="76200"/>
            <a:ext cx="8726361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743325"/>
            <a:ext cx="73533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6 - Ευθεία γραμμή σύνδεσης"/>
          <p:cNvCxnSpPr/>
          <p:nvPr/>
        </p:nvCxnSpPr>
        <p:spPr>
          <a:xfrm>
            <a:off x="228600" y="3657600"/>
            <a:ext cx="8382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23850"/>
            <a:ext cx="6787504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495800"/>
            <a:ext cx="7167654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228600" y="0"/>
            <a:ext cx="88392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Η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ισολοβική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αναλογία μπορεί να επεκταθεί και στα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ισοηλεκτρονικά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θραύσματα με ίδιο αριθμό συναρμογής.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04800"/>
            <a:ext cx="4638675" cy="841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- Ορθογώνιο"/>
          <p:cNvSpPr/>
          <p:nvPr/>
        </p:nvSpPr>
        <p:spPr>
          <a:xfrm>
            <a:off x="1828800" y="1295400"/>
            <a:ext cx="55626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Πρόσληψη ή αποβολή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e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μας δίνει και πάλι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ισολοβικά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θραύσματα.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676400"/>
            <a:ext cx="4776787" cy="1843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- Ορθογώνιο"/>
          <p:cNvSpPr/>
          <p:nvPr/>
        </p:nvSpPr>
        <p:spPr>
          <a:xfrm>
            <a:off x="1752600" y="3657600"/>
            <a:ext cx="6248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Εκτός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CO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άλλα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δότες δυο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e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δίνουν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ισολοβικά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θραύσματα.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4114800"/>
            <a:ext cx="7353300" cy="33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- Ορθογώνιο"/>
          <p:cNvSpPr/>
          <p:nvPr/>
        </p:nvSpPr>
        <p:spPr>
          <a:xfrm>
            <a:off x="1676400" y="4800600"/>
            <a:ext cx="6553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η</a:t>
            </a:r>
            <a:r>
              <a:rPr lang="el-GR" sz="1400" baseline="30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5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5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H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5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η</a:t>
            </a:r>
            <a:r>
              <a:rPr lang="el-GR" sz="1400" baseline="30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6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6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H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6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δότες έξι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e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δίνουν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ισολοβικά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θραύσματα.</a:t>
            </a:r>
            <a:endParaRPr lang="en-US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5257800"/>
            <a:ext cx="4781550" cy="109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3739</TotalTime>
  <Words>709</Words>
  <Application>Microsoft Office PowerPoint</Application>
  <PresentationFormat>Προβολή στην οθόνη (4:3)</PresentationFormat>
  <Paragraphs>91</Paragraphs>
  <Slides>23</Slides>
  <Notes>0</Notes>
  <HiddenSlides>0</HiddenSlides>
  <MMClips>0</MMClips>
  <ScaleCrop>false</ScaleCrop>
  <HeadingPairs>
    <vt:vector size="8" baseType="variant">
      <vt:variant>
        <vt:lpstr>Γραμματοσειρές που χρησιμοποιούνται</vt:lpstr>
      </vt:variant>
      <vt:variant>
        <vt:i4>5</vt:i4>
      </vt:variant>
      <vt:variant>
        <vt:lpstr>Θέμα</vt:lpstr>
      </vt:variant>
      <vt:variant>
        <vt:i4>1</vt:i4>
      </vt:variant>
      <vt:variant>
        <vt:lpstr>Ενσωματωμένοι διακομιστές OLE</vt:lpstr>
      </vt:variant>
      <vt:variant>
        <vt:i4>1</vt:i4>
      </vt:variant>
      <vt:variant>
        <vt:lpstr>Τίτλοι διαφανειών</vt:lpstr>
      </vt:variant>
      <vt:variant>
        <vt:i4>23</vt:i4>
      </vt:variant>
    </vt:vector>
  </HeadingPairs>
  <TitlesOfParts>
    <vt:vector size="30" baseType="lpstr">
      <vt:lpstr>Arial</vt:lpstr>
      <vt:lpstr>Calibri</vt:lpstr>
      <vt:lpstr>Century</vt:lpstr>
      <vt:lpstr>Times New Roman</vt:lpstr>
      <vt:lpstr>Wingdings</vt:lpstr>
      <vt:lpstr>Θέμα του Office</vt:lpstr>
      <vt:lpstr>CS ChemDraw Drawing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THANOS</dc:creator>
  <cp:lastModifiedBy>Athanassios</cp:lastModifiedBy>
  <cp:revision>235</cp:revision>
  <dcterms:created xsi:type="dcterms:W3CDTF">2016-04-23T08:48:51Z</dcterms:created>
  <dcterms:modified xsi:type="dcterms:W3CDTF">2019-12-12T08:52:12Z</dcterms:modified>
</cp:coreProperties>
</file>